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04" r:id="rId2"/>
    <p:sldId id="305" r:id="rId3"/>
    <p:sldId id="308" r:id="rId4"/>
    <p:sldId id="309" r:id="rId5"/>
    <p:sldId id="327" r:id="rId6"/>
    <p:sldId id="326" r:id="rId7"/>
    <p:sldId id="329" r:id="rId8"/>
    <p:sldId id="328" r:id="rId9"/>
    <p:sldId id="324" r:id="rId10"/>
    <p:sldId id="325" r:id="rId11"/>
    <p:sldId id="311" r:id="rId12"/>
    <p:sldId id="312" r:id="rId13"/>
    <p:sldId id="31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96"/>
    <a:srgbClr val="214473"/>
    <a:srgbClr val="1E5C8B"/>
    <a:srgbClr val="132843"/>
    <a:srgbClr val="132741"/>
    <a:srgbClr val="245F8E"/>
    <a:srgbClr val="17456B"/>
    <a:srgbClr val="0C192A"/>
    <a:srgbClr val="152A47"/>
    <a:srgbClr val="1E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2" autoAdjust="0"/>
    <p:restoredTop sz="94494" autoAdjust="0"/>
  </p:normalViewPr>
  <p:slideViewPr>
    <p:cSldViewPr snapToGrid="0">
      <p:cViewPr>
        <p:scale>
          <a:sx n="75" d="100"/>
          <a:sy n="75" d="100"/>
        </p:scale>
        <p:origin x="-2190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FBBA3-C7E8-4723-BA9B-7875EF9BF320}" type="datetimeFigureOut">
              <a:rPr lang="ko-KR" altLang="en-US" smtClean="0"/>
              <a:pPr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DA09E-6EA9-45C9-9370-D9F7FB94E9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9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D4698C2-9769-4FCD-B303-F599B58FE0AD}"/>
              </a:ext>
            </a:extLst>
          </p:cNvPr>
          <p:cNvGrpSpPr/>
          <p:nvPr userDrawn="1"/>
        </p:nvGrpSpPr>
        <p:grpSpPr>
          <a:xfrm>
            <a:off x="152400" y="83680"/>
            <a:ext cx="11903770" cy="6774320"/>
            <a:chOff x="152400" y="83680"/>
            <a:chExt cx="11903770" cy="6774320"/>
          </a:xfrm>
        </p:grpSpPr>
        <p:sp>
          <p:nvSpPr>
            <p:cNvPr id="8" name="양쪽 모서리가 둥근 사각형 67">
              <a:extLst>
                <a:ext uri="{FF2B5EF4-FFF2-40B4-BE49-F238E27FC236}">
                  <a16:creationId xmlns:a16="http://schemas.microsoft.com/office/drawing/2014/main" xmlns="" id="{26C93019-07F7-4491-ACE4-F700A5F7C44C}"/>
                </a:ext>
              </a:extLst>
            </p:cNvPr>
            <p:cNvSpPr/>
            <p:nvPr/>
          </p:nvSpPr>
          <p:spPr>
            <a:xfrm>
              <a:off x="338203" y="83680"/>
              <a:ext cx="11548997" cy="6482219"/>
            </a:xfrm>
            <a:prstGeom prst="round2SameRect">
              <a:avLst>
                <a:gd name="adj1" fmla="val 4566"/>
                <a:gd name="adj2" fmla="val 0"/>
              </a:avLst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68">
              <a:extLst>
                <a:ext uri="{FF2B5EF4-FFF2-40B4-BE49-F238E27FC236}">
                  <a16:creationId xmlns:a16="http://schemas.microsoft.com/office/drawing/2014/main" xmlns="" id="{10BB5A29-1FEC-4459-98E0-EABD32DE10D0}"/>
                </a:ext>
              </a:extLst>
            </p:cNvPr>
            <p:cNvSpPr/>
            <p:nvPr/>
          </p:nvSpPr>
          <p:spPr>
            <a:xfrm>
              <a:off x="524266" y="241300"/>
              <a:ext cx="11176871" cy="6133424"/>
            </a:xfrm>
            <a:prstGeom prst="round2SameRect">
              <a:avLst>
                <a:gd name="adj1" fmla="val 3284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양쪽 모서리가 둥근 사각형 83">
              <a:extLst>
                <a:ext uri="{FF2B5EF4-FFF2-40B4-BE49-F238E27FC236}">
                  <a16:creationId xmlns:a16="http://schemas.microsoft.com/office/drawing/2014/main" xmlns="" id="{B18600E8-840B-4917-BBDD-9156BD7D6808}"/>
                </a:ext>
              </a:extLst>
            </p:cNvPr>
            <p:cNvSpPr/>
            <p:nvPr/>
          </p:nvSpPr>
          <p:spPr>
            <a:xfrm rot="16200000">
              <a:off x="1176083" y="5641873"/>
              <a:ext cx="108000" cy="1798840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84">
              <a:extLst>
                <a:ext uri="{FF2B5EF4-FFF2-40B4-BE49-F238E27FC236}">
                  <a16:creationId xmlns:a16="http://schemas.microsoft.com/office/drawing/2014/main" xmlns="" id="{669214E1-DA9A-4BAE-9943-63872345A3F6}"/>
                </a:ext>
              </a:extLst>
            </p:cNvPr>
            <p:cNvSpPr/>
            <p:nvPr/>
          </p:nvSpPr>
          <p:spPr>
            <a:xfrm rot="5400000" flipH="1">
              <a:off x="10930593" y="5641871"/>
              <a:ext cx="108000" cy="1798840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85">
              <a:extLst>
                <a:ext uri="{FF2B5EF4-FFF2-40B4-BE49-F238E27FC236}">
                  <a16:creationId xmlns:a16="http://schemas.microsoft.com/office/drawing/2014/main" xmlns="" id="{8A9596F4-B17E-458C-AE49-F6E289902E32}"/>
                </a:ext>
              </a:extLst>
            </p:cNvPr>
            <p:cNvSpPr/>
            <p:nvPr/>
          </p:nvSpPr>
          <p:spPr>
            <a:xfrm rot="16200000">
              <a:off x="6053339" y="2563457"/>
              <a:ext cx="108000" cy="7955668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3">
              <a:extLst>
                <a:ext uri="{FF2B5EF4-FFF2-40B4-BE49-F238E27FC236}">
                  <a16:creationId xmlns:a16="http://schemas.microsoft.com/office/drawing/2014/main" xmlns="" id="{570418D9-89E1-420C-9BEC-E8DC28457B83}"/>
                </a:ext>
              </a:extLst>
            </p:cNvPr>
            <p:cNvSpPr/>
            <p:nvPr/>
          </p:nvSpPr>
          <p:spPr>
            <a:xfrm>
              <a:off x="158507" y="6590451"/>
              <a:ext cx="11897663" cy="267549"/>
            </a:xfrm>
            <a:custGeom>
              <a:avLst/>
              <a:gdLst>
                <a:gd name="connsiteX0" fmla="*/ 195955 w 11897663"/>
                <a:gd name="connsiteY0" fmla="*/ 0 h 267549"/>
                <a:gd name="connsiteX1" fmla="*/ 11701708 w 11897663"/>
                <a:gd name="connsiteY1" fmla="*/ 0 h 267549"/>
                <a:gd name="connsiteX2" fmla="*/ 11897663 w 11897663"/>
                <a:gd name="connsiteY2" fmla="*/ 267549 h 267549"/>
                <a:gd name="connsiteX3" fmla="*/ 0 w 11897663"/>
                <a:gd name="connsiteY3" fmla="*/ 267549 h 26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7663" h="267549">
                  <a:moveTo>
                    <a:pt x="195955" y="0"/>
                  </a:moveTo>
                  <a:lnTo>
                    <a:pt x="11701708" y="0"/>
                  </a:lnTo>
                  <a:lnTo>
                    <a:pt x="11897663" y="267549"/>
                  </a:lnTo>
                  <a:lnTo>
                    <a:pt x="0" y="26754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25">
              <a:extLst>
                <a:ext uri="{FF2B5EF4-FFF2-40B4-BE49-F238E27FC236}">
                  <a16:creationId xmlns:a16="http://schemas.microsoft.com/office/drawing/2014/main" xmlns="" id="{82B2348A-1EB6-4AE2-9DCA-33448619604C}"/>
                </a:ext>
              </a:extLst>
            </p:cNvPr>
            <p:cNvSpPr/>
            <p:nvPr/>
          </p:nvSpPr>
          <p:spPr>
            <a:xfrm>
              <a:off x="152400" y="6565900"/>
              <a:ext cx="11750381" cy="292100"/>
            </a:xfrm>
            <a:custGeom>
              <a:avLst/>
              <a:gdLst>
                <a:gd name="connsiteX0" fmla="*/ 177800 w 11722100"/>
                <a:gd name="connsiteY0" fmla="*/ 0 h 292100"/>
                <a:gd name="connsiteX1" fmla="*/ 0 w 11722100"/>
                <a:gd name="connsiteY1" fmla="*/ 292100 h 292100"/>
                <a:gd name="connsiteX2" fmla="*/ 11722100 w 11722100"/>
                <a:gd name="connsiteY2" fmla="*/ 50800 h 292100"/>
                <a:gd name="connsiteX3" fmla="*/ 177800 w 11722100"/>
                <a:gd name="connsiteY3" fmla="*/ 0 h 292100"/>
                <a:gd name="connsiteX0" fmla="*/ 206081 w 11722100"/>
                <a:gd name="connsiteY0" fmla="*/ 0 h 292100"/>
                <a:gd name="connsiteX1" fmla="*/ 0 w 11722100"/>
                <a:gd name="connsiteY1" fmla="*/ 292100 h 292100"/>
                <a:gd name="connsiteX2" fmla="*/ 11722100 w 11722100"/>
                <a:gd name="connsiteY2" fmla="*/ 50800 h 292100"/>
                <a:gd name="connsiteX3" fmla="*/ 206081 w 11722100"/>
                <a:gd name="connsiteY3" fmla="*/ 0 h 292100"/>
                <a:gd name="connsiteX0" fmla="*/ 206081 w 11750381"/>
                <a:gd name="connsiteY0" fmla="*/ 0 h 292100"/>
                <a:gd name="connsiteX1" fmla="*/ 0 w 11750381"/>
                <a:gd name="connsiteY1" fmla="*/ 292100 h 292100"/>
                <a:gd name="connsiteX2" fmla="*/ 11750381 w 11750381"/>
                <a:gd name="connsiteY2" fmla="*/ 31947 h 292100"/>
                <a:gd name="connsiteX3" fmla="*/ 206081 w 11750381"/>
                <a:gd name="connsiteY3" fmla="*/ 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50381" h="292100">
                  <a:moveTo>
                    <a:pt x="206081" y="0"/>
                  </a:moveTo>
                  <a:lnTo>
                    <a:pt x="0" y="292100"/>
                  </a:lnTo>
                  <a:lnTo>
                    <a:pt x="11750381" y="31947"/>
                  </a:lnTo>
                  <a:lnTo>
                    <a:pt x="206081" y="0"/>
                  </a:ln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6E3644F0-549C-41A2-A08D-D4CDE8548176}"/>
                </a:ext>
              </a:extLst>
            </p:cNvPr>
            <p:cNvSpPr/>
            <p:nvPr/>
          </p:nvSpPr>
          <p:spPr>
            <a:xfrm>
              <a:off x="524266" y="6670585"/>
              <a:ext cx="597524" cy="641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38879" y="645992"/>
            <a:ext cx="11535682" cy="6197600"/>
            <a:chOff x="417759" y="660401"/>
            <a:chExt cx="11535682" cy="61976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7638" y="3439683"/>
              <a:ext cx="1186609" cy="118660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37" y="931696"/>
              <a:ext cx="1364810" cy="136481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79" y="3415805"/>
              <a:ext cx="1616285" cy="161628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146" y="5600700"/>
              <a:ext cx="736295" cy="73629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1671" y="1399770"/>
              <a:ext cx="594423" cy="59442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59" y="5689600"/>
              <a:ext cx="865758" cy="865758"/>
            </a:xfrm>
            <a:prstGeom prst="rect">
              <a:avLst/>
            </a:prstGeom>
          </p:spPr>
        </p:pic>
        <p:sp>
          <p:nvSpPr>
            <p:cNvPr id="4" name="양쪽 모서리가 둥근 사각형 3"/>
            <p:cNvSpPr/>
            <p:nvPr/>
          </p:nvSpPr>
          <p:spPr>
            <a:xfrm>
              <a:off x="1986155" y="660401"/>
              <a:ext cx="8220816" cy="4614178"/>
            </a:xfrm>
            <a:prstGeom prst="round2SameRect">
              <a:avLst>
                <a:gd name="adj1" fmla="val 6623"/>
                <a:gd name="adj2" fmla="val 0"/>
              </a:avLst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2191786" y="881743"/>
              <a:ext cx="7809549" cy="4392836"/>
            </a:xfrm>
            <a:prstGeom prst="round2SameRect">
              <a:avLst>
                <a:gd name="adj1" fmla="val 3284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양쪽 모서리가 둥근 사각형 6"/>
            <p:cNvSpPr/>
            <p:nvPr/>
          </p:nvSpPr>
          <p:spPr>
            <a:xfrm rot="16200000">
              <a:off x="2497335" y="4703865"/>
              <a:ext cx="156907" cy="1298332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5400000" flipH="1">
              <a:off x="9537759" y="4703864"/>
              <a:ext cx="156905" cy="1298332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6200000">
              <a:off x="6017548" y="2481983"/>
              <a:ext cx="156905" cy="574208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1189705" y="5431480"/>
              <a:ext cx="9812590" cy="1426521"/>
            </a:xfrm>
            <a:prstGeom prst="trapezoid">
              <a:avLst>
                <a:gd name="adj" fmla="val 54545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다리꼴 10"/>
            <p:cNvSpPr/>
            <p:nvPr/>
          </p:nvSpPr>
          <p:spPr>
            <a:xfrm>
              <a:off x="1986155" y="5702172"/>
              <a:ext cx="8279223" cy="1155829"/>
            </a:xfrm>
            <a:prstGeom prst="trapezoid">
              <a:avLst>
                <a:gd name="adj" fmla="val 46405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2792008" y="5912910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평행 사변형 12"/>
            <p:cNvSpPr/>
            <p:nvPr/>
          </p:nvSpPr>
          <p:spPr>
            <a:xfrm>
              <a:off x="2673131" y="620958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평행 사변형 13"/>
            <p:cNvSpPr/>
            <p:nvPr/>
          </p:nvSpPr>
          <p:spPr>
            <a:xfrm>
              <a:off x="2548851" y="6514626"/>
              <a:ext cx="844345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342961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384340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425719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평행 사변형 17"/>
            <p:cNvSpPr/>
            <p:nvPr/>
          </p:nvSpPr>
          <p:spPr>
            <a:xfrm>
              <a:off x="4670988" y="5912910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5084778" y="5912910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5498568" y="5912910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다리꼴 20"/>
            <p:cNvSpPr/>
            <p:nvPr/>
          </p:nvSpPr>
          <p:spPr>
            <a:xfrm>
              <a:off x="5940398" y="5912910"/>
              <a:ext cx="374797" cy="172394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 flipH="1">
              <a:off x="8887923" y="5912910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START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 flipH="1">
              <a:off x="8476703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평행 사변형 33"/>
            <p:cNvSpPr/>
            <p:nvPr/>
          </p:nvSpPr>
          <p:spPr>
            <a:xfrm flipH="1">
              <a:off x="8062914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평행 사변형 34"/>
            <p:cNvSpPr/>
            <p:nvPr/>
          </p:nvSpPr>
          <p:spPr>
            <a:xfrm flipH="1">
              <a:off x="7649124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 flipH="1">
              <a:off x="7235334" y="5912910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 flipH="1">
              <a:off x="6821545" y="5912910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평행 사변형 37"/>
            <p:cNvSpPr/>
            <p:nvPr/>
          </p:nvSpPr>
          <p:spPr>
            <a:xfrm flipH="1">
              <a:off x="6407755" y="5912910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평행 사변형 39"/>
            <p:cNvSpPr/>
            <p:nvPr/>
          </p:nvSpPr>
          <p:spPr>
            <a:xfrm>
              <a:off x="332380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평행 사변형 40"/>
            <p:cNvSpPr/>
            <p:nvPr/>
          </p:nvSpPr>
          <p:spPr>
            <a:xfrm>
              <a:off x="373759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>
              <a:off x="415138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평행 사변형 42"/>
            <p:cNvSpPr/>
            <p:nvPr/>
          </p:nvSpPr>
          <p:spPr>
            <a:xfrm>
              <a:off x="4565178" y="620840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978967" y="620840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평행 사변형 44"/>
            <p:cNvSpPr/>
            <p:nvPr/>
          </p:nvSpPr>
          <p:spPr>
            <a:xfrm>
              <a:off x="5392757" y="620840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5890666" y="6208406"/>
              <a:ext cx="482497" cy="172394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평행 사변형 46"/>
            <p:cNvSpPr/>
            <p:nvPr/>
          </p:nvSpPr>
          <p:spPr>
            <a:xfrm flipH="1">
              <a:off x="9015780" y="620840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H="1">
              <a:off x="8604560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평행 사변형 48"/>
            <p:cNvSpPr/>
            <p:nvPr/>
          </p:nvSpPr>
          <p:spPr>
            <a:xfrm flipH="1">
              <a:off x="8190771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평행 사변형 49"/>
            <p:cNvSpPr/>
            <p:nvPr/>
          </p:nvSpPr>
          <p:spPr>
            <a:xfrm flipH="1">
              <a:off x="7776981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평행 사변형 50"/>
            <p:cNvSpPr/>
            <p:nvPr/>
          </p:nvSpPr>
          <p:spPr>
            <a:xfrm flipH="1">
              <a:off x="7363191" y="620840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평행 사변형 51"/>
            <p:cNvSpPr/>
            <p:nvPr/>
          </p:nvSpPr>
          <p:spPr>
            <a:xfrm flipH="1">
              <a:off x="6949402" y="620840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평행 사변형 52"/>
            <p:cNvSpPr/>
            <p:nvPr/>
          </p:nvSpPr>
          <p:spPr>
            <a:xfrm flipH="1">
              <a:off x="6535612" y="620840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3486257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평행 사변형 54"/>
            <p:cNvSpPr/>
            <p:nvPr/>
          </p:nvSpPr>
          <p:spPr>
            <a:xfrm>
              <a:off x="3900047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>
              <a:off x="431383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>
              <a:off x="4727626" y="651462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>
              <a:off x="5141416" y="651462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평행 사변형 60"/>
            <p:cNvSpPr/>
            <p:nvPr/>
          </p:nvSpPr>
          <p:spPr>
            <a:xfrm flipH="1">
              <a:off x="9159535" y="651462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평행 사변형 61"/>
            <p:cNvSpPr/>
            <p:nvPr/>
          </p:nvSpPr>
          <p:spPr>
            <a:xfrm flipH="1">
              <a:off x="8748315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평행 사변형 62"/>
            <p:cNvSpPr/>
            <p:nvPr/>
          </p:nvSpPr>
          <p:spPr>
            <a:xfrm flipH="1">
              <a:off x="833452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평행 사변형 63"/>
            <p:cNvSpPr/>
            <p:nvPr/>
          </p:nvSpPr>
          <p:spPr>
            <a:xfrm flipH="1">
              <a:off x="792073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평행 사변형 64"/>
            <p:cNvSpPr/>
            <p:nvPr/>
          </p:nvSpPr>
          <p:spPr>
            <a:xfrm flipH="1">
              <a:off x="7506946" y="651462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평행 사변형 65"/>
            <p:cNvSpPr/>
            <p:nvPr/>
          </p:nvSpPr>
          <p:spPr>
            <a:xfrm flipH="1">
              <a:off x="7093156" y="651462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평행 사변형 66"/>
            <p:cNvSpPr/>
            <p:nvPr/>
          </p:nvSpPr>
          <p:spPr>
            <a:xfrm flipH="1">
              <a:off x="6679367" y="651462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평행 사변형 69"/>
            <p:cNvSpPr/>
            <p:nvPr/>
          </p:nvSpPr>
          <p:spPr>
            <a:xfrm flipH="1">
              <a:off x="6185764" y="6514626"/>
              <a:ext cx="374797" cy="172394"/>
            </a:xfrm>
            <a:prstGeom prst="parallelogram">
              <a:avLst>
                <a:gd name="adj" fmla="val 12462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평행 사변형 70"/>
            <p:cNvSpPr/>
            <p:nvPr/>
          </p:nvSpPr>
          <p:spPr>
            <a:xfrm>
              <a:off x="5681356" y="6519259"/>
              <a:ext cx="374797" cy="172394"/>
            </a:xfrm>
            <a:prstGeom prst="parallelogram">
              <a:avLst>
                <a:gd name="adj" fmla="val 17164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1197401" y="5417071"/>
              <a:ext cx="9034631" cy="1426521"/>
            </a:xfrm>
            <a:custGeom>
              <a:avLst/>
              <a:gdLst>
                <a:gd name="connsiteX0" fmla="*/ 647700 w 7962900"/>
                <a:gd name="connsiteY0" fmla="*/ 0 h 1257300"/>
                <a:gd name="connsiteX1" fmla="*/ 0 w 7962900"/>
                <a:gd name="connsiteY1" fmla="*/ 1257300 h 1257300"/>
                <a:gd name="connsiteX2" fmla="*/ 7962900 w 7962900"/>
                <a:gd name="connsiteY2" fmla="*/ 12700 h 1257300"/>
                <a:gd name="connsiteX3" fmla="*/ 647700 w 7962900"/>
                <a:gd name="connsiteY3" fmla="*/ 0 h 1257300"/>
                <a:gd name="connsiteX0" fmla="*/ 681280 w 7962900"/>
                <a:gd name="connsiteY0" fmla="*/ 0 h 1257300"/>
                <a:gd name="connsiteX1" fmla="*/ 0 w 7962900"/>
                <a:gd name="connsiteY1" fmla="*/ 1257300 h 1257300"/>
                <a:gd name="connsiteX2" fmla="*/ 7962900 w 7962900"/>
                <a:gd name="connsiteY2" fmla="*/ 12700 h 1257300"/>
                <a:gd name="connsiteX3" fmla="*/ 681280 w 7962900"/>
                <a:gd name="connsiteY3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900" h="1257300">
                  <a:moveTo>
                    <a:pt x="681280" y="0"/>
                  </a:moveTo>
                  <a:lnTo>
                    <a:pt x="0" y="1257300"/>
                  </a:lnTo>
                  <a:lnTo>
                    <a:pt x="7962900" y="12700"/>
                  </a:lnTo>
                  <a:lnTo>
                    <a:pt x="681280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2930447" y="1696982"/>
            <a:ext cx="63311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Game </a:t>
            </a:r>
            <a:r>
              <a:rPr lang="en-US" altLang="ko-KR" sz="3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Programming</a:t>
            </a:r>
          </a:p>
          <a:p>
            <a:pPr algn="ctr"/>
            <a:r>
              <a:rPr lang="en-US" altLang="ko-KR" sz="3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 Craft</a:t>
            </a:r>
            <a:endParaRPr lang="en-US" altLang="ko-KR" sz="3200" dirty="0">
              <a:solidFill>
                <a:prstClr val="black">
                  <a:lumMod val="50000"/>
                  <a:lumOff val="50000"/>
                </a:prst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499426" y="3947791"/>
            <a:ext cx="3585645" cy="1055547"/>
            <a:chOff x="4200055" y="3828578"/>
            <a:chExt cx="3585645" cy="1055547"/>
          </a:xfrm>
        </p:grpSpPr>
        <p:sp>
          <p:nvSpPr>
            <p:cNvPr id="79" name="직사각형 78"/>
            <p:cNvSpPr/>
            <p:nvPr/>
          </p:nvSpPr>
          <p:spPr>
            <a:xfrm>
              <a:off x="4368769" y="4025428"/>
              <a:ext cx="2998656" cy="858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스케치고딕" panose="02020600000000000000" pitchFamily="18" charset="-127"/>
                  <a:ea typeface="a스케치고딕" panose="02020600000000000000" pitchFamily="18" charset="-127"/>
                </a:rPr>
                <a:t>하영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스케치고딕" panose="02020600000000000000" pitchFamily="18" charset="-127"/>
                  <a:ea typeface="a스케치고딕" panose="02020600000000000000" pitchFamily="18" charset="-127"/>
                </a:rPr>
                <a:t>김윤영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4200055" y="4092652"/>
              <a:ext cx="324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437700" y="4597842"/>
              <a:ext cx="334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rot="5400000">
              <a:off x="6949191" y="4377137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 rot="5400000">
              <a:off x="6452765" y="4326055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rot="5400000">
              <a:off x="4226761" y="4386457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rot="5400000">
              <a:off x="4757626" y="4439428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rot="5400000">
              <a:off x="5257382" y="4365215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rot="5400000">
              <a:off x="5681764" y="4332578"/>
              <a:ext cx="100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rot="5400000">
              <a:off x="5910462" y="4428807"/>
              <a:ext cx="9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직사각형 89"/>
          <p:cNvSpPr/>
          <p:nvPr/>
        </p:nvSpPr>
        <p:spPr>
          <a:xfrm>
            <a:off x="4675824" y="3582823"/>
            <a:ext cx="2998656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투더영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23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위에서 내려다보는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0300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Top down view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4" name="Picture 4" descr="íë·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87" y="1962149"/>
            <a:ext cx="4969013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íë·° ì ëµ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79" y="1962149"/>
            <a:ext cx="4735024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173F838-AC24-4834-9083-C17A20930C44}"/>
              </a:ext>
            </a:extLst>
          </p:cNvPr>
          <p:cNvSpPr/>
          <p:nvPr/>
        </p:nvSpPr>
        <p:spPr>
          <a:xfrm>
            <a:off x="4466212" y="4555450"/>
            <a:ext cx="3207375" cy="1914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사령관이 된듯한 전략게임의 특징을 살릴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2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프로젝트 스케쥴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3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주간의 개발일정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" y="1429535"/>
            <a:ext cx="10780396" cy="48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부지런히 개발합시다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945B1652-2041-4D76-ABD1-07E2A8DE8210}"/>
              </a:ext>
            </a:extLst>
          </p:cNvPr>
          <p:cNvSpPr/>
          <p:nvPr/>
        </p:nvSpPr>
        <p:spPr>
          <a:xfrm>
            <a:off x="975427" y="2317501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애니메이션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맵파일</a:t>
            </a:r>
            <a:r>
              <a:rPr lang="ko-KR" altLang="en-US" dirty="0">
                <a:solidFill>
                  <a:schemeClr val="tx1"/>
                </a:solidFill>
              </a:rPr>
              <a:t> 제작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1C5CD365-15A1-4360-8C10-B604137BEF60}"/>
              </a:ext>
            </a:extLst>
          </p:cNvPr>
          <p:cNvSpPr/>
          <p:nvPr/>
        </p:nvSpPr>
        <p:spPr>
          <a:xfrm>
            <a:off x="4646056" y="2286350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건물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상호작용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건물 유닛 공격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충돌 체크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 </a:t>
            </a: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UI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172BB0E9-2438-4097-ACC6-517103A39610}"/>
              </a:ext>
            </a:extLst>
          </p:cNvPr>
          <p:cNvSpPr/>
          <p:nvPr/>
        </p:nvSpPr>
        <p:spPr>
          <a:xfrm>
            <a:off x="8316686" y="2317501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디버그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개발 순서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1661638" y="4379394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94980B4-A8F3-45DA-A5B1-CF85792608AE}"/>
              </a:ext>
            </a:extLst>
          </p:cNvPr>
          <p:cNvSpPr/>
          <p:nvPr/>
        </p:nvSpPr>
        <p:spPr>
          <a:xfrm>
            <a:off x="5332267" y="4379396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709C778-8535-48D3-850D-893399583077}"/>
              </a:ext>
            </a:extLst>
          </p:cNvPr>
          <p:cNvSpPr/>
          <p:nvPr/>
        </p:nvSpPr>
        <p:spPr>
          <a:xfrm>
            <a:off x="9002898" y="4379394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B38F4013-F4C4-42FF-8056-B3E0AB4E7E4D}"/>
              </a:ext>
            </a:extLst>
          </p:cNvPr>
          <p:cNvSpPr/>
          <p:nvPr/>
        </p:nvSpPr>
        <p:spPr>
          <a:xfrm>
            <a:off x="3875313" y="3273137"/>
            <a:ext cx="696686" cy="5507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3DAD1FC0-F826-4312-88C9-9931D9DD4D2C}"/>
              </a:ext>
            </a:extLst>
          </p:cNvPr>
          <p:cNvSpPr/>
          <p:nvPr/>
        </p:nvSpPr>
        <p:spPr>
          <a:xfrm>
            <a:off x="7545943" y="3273137"/>
            <a:ext cx="696686" cy="5507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48691" y="0"/>
            <a:ext cx="12043309" cy="6858000"/>
            <a:chOff x="111485" y="0"/>
            <a:chExt cx="12043309" cy="6858000"/>
          </a:xfrm>
        </p:grpSpPr>
        <p:sp>
          <p:nvSpPr>
            <p:cNvPr id="68" name="직사각형 67"/>
            <p:cNvSpPr/>
            <p:nvPr/>
          </p:nvSpPr>
          <p:spPr>
            <a:xfrm>
              <a:off x="338203" y="1"/>
              <a:ext cx="11548997" cy="6423788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24266" y="0"/>
              <a:ext cx="11176871" cy="6222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13406" y="6526951"/>
              <a:ext cx="12041388" cy="331049"/>
            </a:xfrm>
            <a:custGeom>
              <a:avLst/>
              <a:gdLst>
                <a:gd name="connsiteX0" fmla="*/ 242463 w 12041388"/>
                <a:gd name="connsiteY0" fmla="*/ 0 h 331049"/>
                <a:gd name="connsiteX1" fmla="*/ 11798924 w 12041388"/>
                <a:gd name="connsiteY1" fmla="*/ 0 h 331049"/>
                <a:gd name="connsiteX2" fmla="*/ 12041388 w 12041388"/>
                <a:gd name="connsiteY2" fmla="*/ 331049 h 331049"/>
                <a:gd name="connsiteX3" fmla="*/ 0 w 12041388"/>
                <a:gd name="connsiteY3" fmla="*/ 331049 h 33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1388" h="331049">
                  <a:moveTo>
                    <a:pt x="242463" y="0"/>
                  </a:moveTo>
                  <a:lnTo>
                    <a:pt x="11798924" y="0"/>
                  </a:lnTo>
                  <a:lnTo>
                    <a:pt x="12041388" y="331049"/>
                  </a:lnTo>
                  <a:lnTo>
                    <a:pt x="0" y="33104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1485" y="6502400"/>
              <a:ext cx="11791296" cy="355600"/>
            </a:xfrm>
            <a:custGeom>
              <a:avLst/>
              <a:gdLst>
                <a:gd name="connsiteX0" fmla="*/ 246996 w 11791296"/>
                <a:gd name="connsiteY0" fmla="*/ 0 h 355600"/>
                <a:gd name="connsiteX1" fmla="*/ 11791296 w 11791296"/>
                <a:gd name="connsiteY1" fmla="*/ 31947 h 355600"/>
                <a:gd name="connsiteX2" fmla="*/ 1569163 w 11791296"/>
                <a:gd name="connsiteY2" fmla="*/ 355600 h 355600"/>
                <a:gd name="connsiteX3" fmla="*/ 0 w 11791296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1296" h="355600">
                  <a:moveTo>
                    <a:pt x="246996" y="0"/>
                  </a:moveTo>
                  <a:lnTo>
                    <a:pt x="11791296" y="31947"/>
                  </a:lnTo>
                  <a:lnTo>
                    <a:pt x="1569163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330663" y="6418951"/>
              <a:ext cx="11572118" cy="112842"/>
              <a:chOff x="330663" y="6418951"/>
              <a:chExt cx="11572118" cy="112842"/>
            </a:xfrm>
          </p:grpSpPr>
          <p:sp>
            <p:nvSpPr>
              <p:cNvPr id="84" name="양쪽 모서리가 둥근 사각형 83"/>
              <p:cNvSpPr/>
              <p:nvPr/>
            </p:nvSpPr>
            <p:spPr>
              <a:xfrm rot="16200000">
                <a:off x="1176083" y="5578373"/>
                <a:ext cx="108000" cy="1798840"/>
              </a:xfrm>
              <a:prstGeom prst="round2SameRect">
                <a:avLst>
                  <a:gd name="adj1" fmla="val 19304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양쪽 모서리가 둥근 사각형 84"/>
              <p:cNvSpPr/>
              <p:nvPr/>
            </p:nvSpPr>
            <p:spPr>
              <a:xfrm rot="5400000" flipH="1">
                <a:off x="10939977" y="5568987"/>
                <a:ext cx="108000" cy="1817608"/>
              </a:xfrm>
              <a:prstGeom prst="round2SameRect">
                <a:avLst>
                  <a:gd name="adj1" fmla="val 19304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양쪽 모서리가 둥근 사각형 85"/>
              <p:cNvSpPr/>
              <p:nvPr/>
            </p:nvSpPr>
            <p:spPr>
              <a:xfrm rot="16200000">
                <a:off x="6053339" y="2499957"/>
                <a:ext cx="108000" cy="795566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16200000">
                <a:off x="2075504" y="6450091"/>
                <a:ext cx="108000" cy="45719"/>
              </a:xfrm>
              <a:prstGeom prst="rect">
                <a:avLst/>
              </a:prstGeom>
              <a:gradFill flip="none" rotWithShape="1">
                <a:gsLst>
                  <a:gs pos="3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16200000">
                <a:off x="10038713" y="6454930"/>
                <a:ext cx="108000" cy="45719"/>
              </a:xfrm>
              <a:prstGeom prst="rect">
                <a:avLst/>
              </a:prstGeom>
              <a:gradFill flip="none" rotWithShape="1">
                <a:gsLst>
                  <a:gs pos="3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524266" y="6627043"/>
              <a:ext cx="597524" cy="641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977588" y="2793694"/>
            <a:ext cx="184730" cy="76944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endParaRPr lang="ko-KR" altLang="en-US" sz="4400" b="1" dirty="0">
              <a:solidFill>
                <a:prstClr val="black">
                  <a:lumMod val="85000"/>
                  <a:lumOff val="15000"/>
                </a:prst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0080" y="2240280"/>
            <a:ext cx="3383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Q n 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6000"/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34588" y="59913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Real Time Simulation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장르 소개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D39F0E86-A2DD-4CB7-B983-110C087D5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825" y="2956529"/>
            <a:ext cx="147130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D2ABE0D6-C761-472F-B58B-33A0A61BC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763641"/>
              </p:ext>
            </p:extLst>
          </p:nvPr>
        </p:nvGraphicFramePr>
        <p:xfrm>
          <a:off x="1654885" y="2122711"/>
          <a:ext cx="3734101" cy="2612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2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885" y="2122711"/>
                        <a:ext cx="3734101" cy="261257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4" name="Picture 4" descr="ì¤íí¬ëíí¸ì ëí ì´ë¯¸ì§ ê²ìê²°ê³¼">
            <a:extLst>
              <a:ext uri="{FF2B5EF4-FFF2-40B4-BE49-F238E27FC236}">
                <a16:creationId xmlns:a16="http://schemas.microsoft.com/office/drawing/2014/main" xmlns="" id="{92438C15-218A-49B0-8F1B-16A549CF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33" y="2122711"/>
            <a:ext cx="3915098" cy="26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73F838-AC24-4834-9083-C17A20930C44}"/>
              </a:ext>
            </a:extLst>
          </p:cNvPr>
          <p:cNvSpPr/>
          <p:nvPr/>
        </p:nvSpPr>
        <p:spPr>
          <a:xfrm>
            <a:off x="4466212" y="4555450"/>
            <a:ext cx="3207375" cy="1914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실시간 컨트롤로 이루어지는 전투에 기반한 액션</a:t>
            </a:r>
          </a:p>
        </p:txBody>
      </p: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55494" y="60592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Clash Royal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SUPER CELL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의 히트작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CDC316D-42BC-44AC-977B-48BF158ED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316" y="1652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xmlns="" id="{82726F7B-0B1D-4EC6-9909-97A6FCB43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915342"/>
              </p:ext>
            </p:extLst>
          </p:nvPr>
        </p:nvGraphicFramePr>
        <p:xfrm>
          <a:off x="3285316" y="1652155"/>
          <a:ext cx="555307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사진" r:id="rId4" imgW="0" imgH="0" progId="StaticMetafile">
                  <p:embed/>
                </p:oleObj>
              </mc:Choice>
              <mc:Fallback>
                <p:oleObj name="사진" r:id="rId4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5316" y="1652155"/>
                        <a:ext cx="5553075" cy="4162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Clash royal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의 게임 방식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9B03EF-CE5F-4C48-9D27-18F6FE53A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4A99FA2-4EB6-4D40-BCE4-0CF86F823C75}"/>
              </a:ext>
            </a:extLst>
          </p:cNvPr>
          <p:cNvGrpSpPr/>
          <p:nvPr/>
        </p:nvGrpSpPr>
        <p:grpSpPr>
          <a:xfrm>
            <a:off x="2952704" y="2417641"/>
            <a:ext cx="1408186" cy="2068351"/>
            <a:chOff x="5053574" y="1848329"/>
            <a:chExt cx="1408186" cy="206835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xmlns="" id="{51F19697-F7EB-4313-99A1-99A626EFC546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카드를 얻어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덱을</a:t>
              </a:r>
              <a:r>
                <a:rPr lang="ko-KR" altLang="en-US" sz="2000" dirty="0">
                  <a:solidFill>
                    <a:schemeClr val="tx1"/>
                  </a:solidFill>
                </a:rPr>
                <a:t> 구성한다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7160635B-364C-4AA9-B72B-9A5C5D3A349C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CBC2DDE9-0F0F-4FDC-AD7B-EE731D356A81}"/>
              </a:ext>
            </a:extLst>
          </p:cNvPr>
          <p:cNvGrpSpPr/>
          <p:nvPr/>
        </p:nvGrpSpPr>
        <p:grpSpPr>
          <a:xfrm>
            <a:off x="6490235" y="2391918"/>
            <a:ext cx="1408186" cy="2094074"/>
            <a:chOff x="5053574" y="1848329"/>
            <a:chExt cx="1408186" cy="206835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E9C5836D-9C1E-4991-9712-E88C8616842B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유닛을 선택해 필드에 드래그 하여 소환한다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F758C158-C26B-4AE0-A04D-62FB7A3AE603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654" name="Picture 6" descr="Clash royaleì ëí ì´ë¯¸ì§ ê²ìê²°ê³¼">
            <a:extLst>
              <a:ext uri="{FF2B5EF4-FFF2-40B4-BE49-F238E27FC236}">
                <a16:creationId xmlns:a16="http://schemas.microsoft.com/office/drawing/2014/main" xmlns="" id="{87A02699-1D2C-4617-A0E5-15D9162C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03" y="2584192"/>
            <a:ext cx="1726794" cy="24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xmlns="" id="{25C9C4D2-6B7E-46D8-832C-88CFEA1E012E}"/>
              </a:ext>
            </a:extLst>
          </p:cNvPr>
          <p:cNvSpPr/>
          <p:nvPr/>
        </p:nvSpPr>
        <p:spPr>
          <a:xfrm>
            <a:off x="5257800" y="4134893"/>
            <a:ext cx="287247" cy="120740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03C9BA4-7974-492E-9ADB-94ACED165F0C}"/>
              </a:ext>
            </a:extLst>
          </p:cNvPr>
          <p:cNvSpPr/>
          <p:nvPr/>
        </p:nvSpPr>
        <p:spPr>
          <a:xfrm>
            <a:off x="5257800" y="3767005"/>
            <a:ext cx="447600" cy="482362"/>
          </a:xfrm>
          <a:prstGeom prst="ellipse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A9B98017-343F-4EC2-8FAC-0C3379B8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0666">
            <a:off x="5363487" y="3993391"/>
            <a:ext cx="1413728" cy="14492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47" y="2615650"/>
            <a:ext cx="1888482" cy="239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Clash royale winì ëí ì´ë¯¸ì§ ê²ìê²°ê³¼">
            <a:extLst>
              <a:ext uri="{FF2B5EF4-FFF2-40B4-BE49-F238E27FC236}">
                <a16:creationId xmlns:a16="http://schemas.microsoft.com/office/drawing/2014/main" xmlns="" id="{3C8BC776-5F5D-46F3-9EFB-2D218914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68" y="2565752"/>
            <a:ext cx="1667846" cy="23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4A99FA2-4EB6-4D40-BCE4-0CF86F823C75}"/>
              </a:ext>
            </a:extLst>
          </p:cNvPr>
          <p:cNvGrpSpPr/>
          <p:nvPr/>
        </p:nvGrpSpPr>
        <p:grpSpPr>
          <a:xfrm>
            <a:off x="9960175" y="2391918"/>
            <a:ext cx="1408186" cy="2068351"/>
            <a:chOff x="5053574" y="1848329"/>
            <a:chExt cx="1408186" cy="2068351"/>
          </a:xfrm>
        </p:grpSpPr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xmlns="" id="{51F19697-F7EB-4313-99A1-99A626EFC546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유닛으로 상대의 건물을 파괴하면 승리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7160635B-364C-4AA9-B72B-9A5C5D3A349C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 Craft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</a:t>
            </a:r>
            <a:r>
              <a:rPr lang="en-US" altLang="ko-KR" sz="4400" b="1" dirty="0" smtClean="0">
                <a:solidFill>
                  <a:srgbClr val="FF0000"/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(</a:t>
            </a:r>
            <a:r>
              <a:rPr lang="ko-KR" altLang="en-US" sz="4400" b="1" dirty="0" smtClean="0">
                <a:solidFill>
                  <a:srgbClr val="FF0000"/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추후 업데이트</a:t>
            </a:r>
            <a:r>
              <a:rPr lang="en-US" altLang="ko-KR" sz="4400" b="1" dirty="0" smtClean="0">
                <a:solidFill>
                  <a:srgbClr val="FF0000"/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)</a:t>
            </a:r>
            <a:endParaRPr lang="en-US" altLang="ko-KR" sz="4400" b="1" dirty="0">
              <a:solidFill>
                <a:srgbClr val="FF0000"/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39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특징 및 장점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0300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Playable content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81750" y="1796245"/>
            <a:ext cx="4904566" cy="430928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 latinLnBrk="0"/>
            <a:endParaRPr lang="en-US" altLang="ko-KR" sz="2000" dirty="0">
              <a:solidFill>
                <a:schemeClr val="tx1"/>
              </a:solidFill>
            </a:endParaRPr>
          </a:p>
          <a:p>
            <a:pPr fontAlgn="ctr" latinLnBrk="0"/>
            <a:endParaRPr lang="en-US" altLang="ko-KR" sz="2000" dirty="0">
              <a:solidFill>
                <a:schemeClr val="tx1"/>
              </a:solidFill>
            </a:endParaRPr>
          </a:p>
          <a:p>
            <a:pPr fontAlgn="ctr" latinLnBrk="0"/>
            <a:endParaRPr lang="en-US" altLang="ko-KR" sz="2000" dirty="0">
              <a:solidFill>
                <a:schemeClr val="tx1"/>
              </a:solidFill>
            </a:endParaRPr>
          </a:p>
          <a:p>
            <a:pPr fontAlgn="ctr" latinLnBrk="0"/>
            <a:r>
              <a:rPr lang="ko-KR" altLang="en-US" sz="2000" dirty="0">
                <a:solidFill>
                  <a:schemeClr val="tx1"/>
                </a:solidFill>
              </a:rPr>
              <a:t>시간당 채워지는 자원으로 건물을 업그레이드하여 </a:t>
            </a:r>
            <a:r>
              <a:rPr lang="ko-KR" altLang="en-US" sz="2000" dirty="0" err="1">
                <a:solidFill>
                  <a:schemeClr val="tx1"/>
                </a:solidFill>
              </a:rPr>
              <a:t>유닛을</a:t>
            </a:r>
            <a:r>
              <a:rPr lang="ko-KR" altLang="en-US" sz="2000" dirty="0">
                <a:solidFill>
                  <a:schemeClr val="tx1"/>
                </a:solidFill>
              </a:rPr>
              <a:t> 강화한다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8816" y="1796245"/>
            <a:ext cx="4906184" cy="430928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 latinLnBrk="0"/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  <a:p>
            <a:pPr fontAlgn="ctr" latinLnBrk="0"/>
            <a:endParaRPr lang="en-US" altLang="ko-KR" sz="2000" dirty="0">
              <a:solidFill>
                <a:schemeClr val="tx1"/>
              </a:solidFill>
            </a:endParaRPr>
          </a:p>
          <a:p>
            <a:pPr fontAlgn="ctr" latinLnBrk="0"/>
            <a:endParaRPr lang="en-US" altLang="ko-KR" sz="2000" dirty="0">
              <a:solidFill>
                <a:schemeClr val="tx1"/>
              </a:solidFill>
            </a:endParaRPr>
          </a:p>
          <a:p>
            <a:pPr fontAlgn="ctr" latinLnBrk="0"/>
            <a:r>
              <a:rPr lang="ko-KR" altLang="en-US" sz="2000" dirty="0">
                <a:solidFill>
                  <a:schemeClr val="tx1"/>
                </a:solidFill>
              </a:rPr>
              <a:t>기본 </a:t>
            </a:r>
            <a:r>
              <a:rPr lang="ko-KR" altLang="en-US" sz="2000" dirty="0" err="1">
                <a:solidFill>
                  <a:schemeClr val="tx1"/>
                </a:solidFill>
              </a:rPr>
              <a:t>유닛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3</a:t>
            </a:r>
            <a:r>
              <a:rPr lang="ko-KR" altLang="en-US" sz="2000" dirty="0">
                <a:solidFill>
                  <a:schemeClr val="tx1"/>
                </a:solidFill>
              </a:rPr>
              <a:t>종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fontAlgn="ctr" latinLnBrk="0"/>
            <a:r>
              <a:rPr lang="ko-KR" altLang="en-US" sz="2000" dirty="0">
                <a:solidFill>
                  <a:schemeClr val="tx1"/>
                </a:solidFill>
              </a:rPr>
              <a:t>건물이 업그레이드 되면 생산되는 </a:t>
            </a:r>
            <a:r>
              <a:rPr lang="ko-KR" altLang="en-US" sz="2000" dirty="0" err="1">
                <a:solidFill>
                  <a:schemeClr val="tx1"/>
                </a:solidFill>
              </a:rPr>
              <a:t>유닛도</a:t>
            </a:r>
            <a:r>
              <a:rPr lang="ko-KR" altLang="en-US" sz="2000" dirty="0">
                <a:solidFill>
                  <a:schemeClr val="tx1"/>
                </a:solidFill>
              </a:rPr>
              <a:t> 업그레이드 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ko-KR" altLang="ko-KR" sz="2000" dirty="0">
              <a:solidFill>
                <a:srgbClr val="FF0000"/>
              </a:solidFill>
            </a:endParaRPr>
          </a:p>
        </p:txBody>
      </p:sp>
      <p:pic>
        <p:nvPicPr>
          <p:cNvPr id="31746" name="Picture 2" descr="C:\Users\Inha\Desktop\cr-assets-png-master\assets\sc\chr_valkyrie_out\chr_valkyrie_sprite_0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19845" r="26171" b="23346"/>
          <a:stretch/>
        </p:blipFill>
        <p:spPr bwMode="auto">
          <a:xfrm>
            <a:off x="836531" y="1964626"/>
            <a:ext cx="1904672" cy="195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Inha\Desktop\cr-assets-png-master\assets\sc\chr_wizard_out\chr_wizard_sprite_0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0" r="30392" b="23750"/>
          <a:stretch/>
        </p:blipFill>
        <p:spPr bwMode="auto">
          <a:xfrm>
            <a:off x="2119873" y="1920262"/>
            <a:ext cx="2180114" cy="20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Inha\Desktop\cr-assets-png-master\assets\sc\chr_archer_out\chr_archer_sprite_0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426" y="1928133"/>
            <a:ext cx="2087974" cy="216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2478661" y="1572488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유닛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8289376" y="1572489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건물</a:t>
            </a:r>
          </a:p>
        </p:txBody>
      </p:sp>
      <p:pic>
        <p:nvPicPr>
          <p:cNvPr id="31749" name="Picture 5" descr="C:\Users\Inha\Desktop\cr-assets-png-master\assets\sc\building_bomb_tower_out\building_bomb_tower_sprite_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2124075"/>
            <a:ext cx="16287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C:\Users\Inha\Desktop\cr-assets-png-master\assets\sc\building_bomb_tower_out\building_bomb_tower_sprite_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2124075"/>
            <a:ext cx="16287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1" name="Picture 7" descr="C:\Users\Inha\Desktop\cr-assets-png-master\assets\sc\building_tower_out\building_tower_sprite_21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8" t="11035" r="23758" b="36424"/>
          <a:stretch/>
        </p:blipFill>
        <p:spPr bwMode="auto">
          <a:xfrm>
            <a:off x="9053108" y="2002624"/>
            <a:ext cx="17653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C:\Users\Inha\Desktop\cr-assets-png-master\assets\sc\building_tower_out\building_tower_sprite_016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4" t="12589" r="36332" b="50000"/>
          <a:stretch/>
        </p:blipFill>
        <p:spPr bwMode="auto">
          <a:xfrm>
            <a:off x="9496338" y="1765039"/>
            <a:ext cx="973542" cy="13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 Craft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유닛</a:t>
            </a:r>
            <a:r>
              <a:rPr lang="en-US" altLang="ko-KR" sz="4400" b="1" dirty="0">
                <a:solidFill>
                  <a:srgbClr val="FF0000"/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(</a:t>
            </a:r>
            <a:r>
              <a:rPr lang="ko-KR" altLang="en-US" sz="4400" b="1" dirty="0">
                <a:solidFill>
                  <a:srgbClr val="FF0000"/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추후 업데이트</a:t>
            </a:r>
            <a:r>
              <a:rPr lang="en-US" altLang="ko-KR" sz="4400" b="1" dirty="0" smtClean="0">
                <a:solidFill>
                  <a:srgbClr val="FF0000"/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)</a:t>
            </a:r>
            <a:endParaRPr lang="en-US" altLang="ko-KR" sz="4400" b="1" dirty="0">
              <a:solidFill>
                <a:srgbClr val="FF0000"/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039100" y="2034370"/>
            <a:ext cx="3247216" cy="3130738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 latinLnBrk="0"/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ko-KR" sz="2000" dirty="0">
              <a:solidFill>
                <a:srgbClr val="FF0000"/>
              </a:solidFill>
            </a:endParaRPr>
          </a:p>
        </p:txBody>
      </p:sp>
      <p:pic>
        <p:nvPicPr>
          <p:cNvPr id="28674" name="Picture 2" descr="C:\Users\Inha\Desktop\유닛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371907"/>
            <a:ext cx="6858000" cy="24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2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 Craft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상점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– </a:t>
            </a:r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가차 시스템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039100" y="2034370"/>
            <a:ext cx="3247216" cy="3130738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 latinLnBrk="0"/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랜덤으로 상자를 뽑아서 나온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히든카드는</a:t>
            </a:r>
            <a:r>
              <a:rPr lang="ko-KR" altLang="en-US" sz="2000" dirty="0" smtClean="0">
                <a:solidFill>
                  <a:schemeClr val="tx1"/>
                </a:solidFill>
              </a:rPr>
              <a:t> 게임의 승패 요소를 </a:t>
            </a:r>
            <a:r>
              <a:rPr lang="ko-KR" altLang="en-US" sz="2000" dirty="0" smtClean="0">
                <a:solidFill>
                  <a:schemeClr val="tx1"/>
                </a:solidFill>
              </a:rPr>
              <a:t>좌우할 수 있다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ko-KR" sz="2000" dirty="0">
              <a:solidFill>
                <a:srgbClr val="FF0000"/>
              </a:solidFill>
            </a:endParaRPr>
          </a:p>
        </p:txBody>
      </p:sp>
      <p:pic>
        <p:nvPicPr>
          <p:cNvPr id="27651" name="Picture 3" descr="C:\Users\Inha\Desktop\히든카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4" y="1865159"/>
            <a:ext cx="3538191" cy="3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Inha\Desktop\클로얄 카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65" y="1870798"/>
            <a:ext cx="3497170" cy="34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5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Inha\Desktop\cr-assets-png-master\assets\sc\ui_arena_out\ui_arena_sprite_12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908" r="4578" b="19116"/>
          <a:stretch/>
        </p:blipFill>
        <p:spPr bwMode="auto">
          <a:xfrm>
            <a:off x="762000" y="1677967"/>
            <a:ext cx="5914216" cy="38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한쪽 모서리가 잘린 사각형 29"/>
          <p:cNvSpPr/>
          <p:nvPr/>
        </p:nvSpPr>
        <p:spPr>
          <a:xfrm flipH="1">
            <a:off x="5229225" y="2819179"/>
            <a:ext cx="438150" cy="542926"/>
          </a:xfrm>
          <a:prstGeom prst="snip1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부지런히 개발합시다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세부 기획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61966" y="2034370"/>
            <a:ext cx="4324350" cy="3130738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 latinLnBrk="0"/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ko-KR" sz="2000" dirty="0">
                <a:solidFill>
                  <a:srgbClr val="FF0000"/>
                </a:solidFill>
              </a:rPr>
              <a:t>적군과 아군의 진영이 존재</a:t>
            </a:r>
            <a:r>
              <a:rPr lang="ko-KR" altLang="ko-KR" sz="2000" dirty="0">
                <a:solidFill>
                  <a:schemeClr val="tx1"/>
                </a:solidFill>
              </a:rPr>
              <a:t>하고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ko-KR" sz="2000" dirty="0">
                <a:solidFill>
                  <a:schemeClr val="tx1"/>
                </a:solidFill>
              </a:rPr>
              <a:t>각 진영에는 본진과 보조건물이 존재</a:t>
            </a:r>
          </a:p>
          <a:p>
            <a:pPr latinLnBrk="0"/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ko-KR" altLang="ko-KR" sz="2000" dirty="0">
                <a:solidFill>
                  <a:srgbClr val="FF0000"/>
                </a:solidFill>
              </a:rPr>
              <a:t>건물에서는 </a:t>
            </a:r>
            <a:r>
              <a:rPr lang="ko-KR" altLang="ko-KR" sz="2000" dirty="0" err="1">
                <a:solidFill>
                  <a:srgbClr val="FF0000"/>
                </a:solidFill>
              </a:rPr>
              <a:t>유닛이</a:t>
            </a:r>
            <a:r>
              <a:rPr lang="ko-KR" altLang="ko-KR" sz="2000" dirty="0">
                <a:solidFill>
                  <a:srgbClr val="FF0000"/>
                </a:solidFill>
              </a:rPr>
              <a:t> 생산</a:t>
            </a:r>
            <a:r>
              <a:rPr lang="ko-KR" altLang="ko-KR" sz="2000" dirty="0">
                <a:solidFill>
                  <a:schemeClr val="tx1"/>
                </a:solidFill>
              </a:rPr>
              <a:t>되고 </a:t>
            </a:r>
            <a:r>
              <a:rPr lang="ko-KR" altLang="ko-KR" sz="2000" dirty="0" err="1">
                <a:solidFill>
                  <a:schemeClr val="tx1"/>
                </a:solidFill>
              </a:rPr>
              <a:t>유닛</a:t>
            </a:r>
            <a:r>
              <a:rPr lang="ko-KR" altLang="en-US" sz="2000" dirty="0" err="1">
                <a:solidFill>
                  <a:schemeClr val="tx1"/>
                </a:solidFill>
              </a:rPr>
              <a:t>으로</a:t>
            </a:r>
            <a:r>
              <a:rPr lang="ko-KR" altLang="ko-KR" sz="2000" dirty="0">
                <a:solidFill>
                  <a:schemeClr val="tx1"/>
                </a:solidFill>
              </a:rPr>
              <a:t> 상대 건물을 파괴하는 것이 목표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ko-KR" sz="2000" dirty="0">
                <a:solidFill>
                  <a:schemeClr val="tx1"/>
                </a:solidFill>
              </a:rPr>
              <a:t>상대 </a:t>
            </a:r>
            <a:r>
              <a:rPr lang="ko-KR" altLang="ko-KR" sz="2000" dirty="0">
                <a:solidFill>
                  <a:srgbClr val="FF0000"/>
                </a:solidFill>
              </a:rPr>
              <a:t>본진을 파괴하면 승리</a:t>
            </a:r>
          </a:p>
        </p:txBody>
      </p:sp>
      <p:sp>
        <p:nvSpPr>
          <p:cNvPr id="11" name="한쪽 모서리가 잘린 사각형 10"/>
          <p:cNvSpPr/>
          <p:nvPr/>
        </p:nvSpPr>
        <p:spPr>
          <a:xfrm>
            <a:off x="1935456" y="2826176"/>
            <a:ext cx="495300" cy="528931"/>
          </a:xfrm>
          <a:prstGeom prst="snip1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4">
            <a:extLst>
              <a:ext uri="{FF2B5EF4-FFF2-40B4-BE49-F238E27FC236}">
                <a16:creationId xmlns:a16="http://schemas.microsoft.com/office/drawing/2014/main" xmlns="" id="{B38F4013-F4C4-42FF-8056-B3E0AB4E7E4D}"/>
              </a:ext>
            </a:extLst>
          </p:cNvPr>
          <p:cNvSpPr/>
          <p:nvPr/>
        </p:nvSpPr>
        <p:spPr>
          <a:xfrm flipH="1">
            <a:off x="3886200" y="2685303"/>
            <a:ext cx="990600" cy="850271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4">
            <a:extLst>
              <a:ext uri="{FF2B5EF4-FFF2-40B4-BE49-F238E27FC236}">
                <a16:creationId xmlns:a16="http://schemas.microsoft.com/office/drawing/2014/main" xmlns="" id="{B38F4013-F4C4-42FF-8056-B3E0AB4E7E4D}"/>
              </a:ext>
            </a:extLst>
          </p:cNvPr>
          <p:cNvSpPr/>
          <p:nvPr/>
        </p:nvSpPr>
        <p:spPr>
          <a:xfrm rot="10800000" flipH="1">
            <a:off x="2709992" y="2665506"/>
            <a:ext cx="990600" cy="8502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596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210</Words>
  <Application>Microsoft Office PowerPoint</Application>
  <PresentationFormat>사용자 지정</PresentationFormat>
  <Paragraphs>77</Paragraphs>
  <Slides>13</Slides>
  <Notes>10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1_Office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Inha</cp:lastModifiedBy>
  <cp:revision>159</cp:revision>
  <dcterms:created xsi:type="dcterms:W3CDTF">2019-02-08T07:37:09Z</dcterms:created>
  <dcterms:modified xsi:type="dcterms:W3CDTF">2019-08-01T09:41:24Z</dcterms:modified>
</cp:coreProperties>
</file>